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8" r:id="rId29"/>
    <p:sldId id="289" r:id="rId30"/>
    <p:sldId id="290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</p:sldIdLst>
  <p:sldSz cx="9144000" cy="6858000" type="screen4x3"/>
  <p:notesSz cx="6799263" cy="9929813"/>
  <p:embeddedFontLst>
    <p:embeddedFont>
      <p:font typeface="Gill Sans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i5HkuNiWHKCH+tnUXrL409atrb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1342" y="0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714f379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00" cy="372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21714f379a6_0_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g21714f379a6_0_0:notes"/>
          <p:cNvSpPr txBox="1">
            <a:spLocks noGrp="1"/>
          </p:cNvSpPr>
          <p:nvPr>
            <p:ph type="sldNum" idx="12"/>
          </p:nvPr>
        </p:nvSpPr>
        <p:spPr>
          <a:xfrm>
            <a:off x="3851342" y="9431599"/>
            <a:ext cx="29463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4" name="Google Shape;46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3"/>
          <p:cNvSpPr txBox="1"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3"/>
          <p:cNvSpPr txBox="1"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  <a:defRPr sz="2600">
                <a:solidFill>
                  <a:srgbClr val="341108"/>
                </a:solidFill>
              </a:defRPr>
            </a:lvl1pPr>
            <a:lvl2pPr lvl="1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3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3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3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>
            <a:gsLst>
              <a:gs pos="0">
                <a:srgbClr val="D7F6FF">
                  <a:alpha val="94509"/>
                </a:srgbClr>
              </a:gs>
              <a:gs pos="50000">
                <a:srgbClr val="C0E3F0">
                  <a:alpha val="89411"/>
                </a:srgbClr>
              </a:gs>
              <a:gs pos="95000">
                <a:srgbClr val="65C6EA">
                  <a:alpha val="87450"/>
                </a:srgbClr>
              </a:gs>
              <a:gs pos="100000">
                <a:srgbClr val="00BBF1">
                  <a:alpha val="84313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rnd" cmpd="sng">
            <a:solidFill>
              <a:srgbClr val="2F8DA4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27;p73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>
            <a:solidFill>
              <a:srgbClr val="317F92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2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2"/>
          <p:cNvSpPr txBox="1">
            <a:spLocks noGrp="1"/>
          </p:cNvSpPr>
          <p:nvPr>
            <p:ph type="body" idx="1"/>
          </p:nvPr>
        </p:nvSpPr>
        <p:spPr>
          <a:xfrm rot="5400000">
            <a:off x="2784348" y="99060"/>
            <a:ext cx="4800600" cy="749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⚫"/>
              <a:defRPr/>
            </a:lvl1pPr>
            <a:lvl2pPr marL="914400" lvl="1" indent="-3429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1" name="Google Shape;91;p82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2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2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3"/>
          <p:cNvSpPr txBox="1">
            <a:spLocks noGrp="1"/>
          </p:cNvSpPr>
          <p:nvPr>
            <p:ph type="title"/>
          </p:nvPr>
        </p:nvSpPr>
        <p:spPr>
          <a:xfrm rot="5400000">
            <a:off x="4846638" y="2286002"/>
            <a:ext cx="585152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3"/>
          <p:cNvSpPr txBox="1">
            <a:spLocks noGrp="1"/>
          </p:cNvSpPr>
          <p:nvPr>
            <p:ph type="body" idx="1"/>
          </p:nvPr>
        </p:nvSpPr>
        <p:spPr>
          <a:xfrm rot="5400000">
            <a:off x="998538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⚫"/>
              <a:defRPr/>
            </a:lvl1pPr>
            <a:lvl2pPr marL="914400" lvl="1" indent="-3429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7" name="Google Shape;97;p83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3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3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4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⚫"/>
              <a:defRPr/>
            </a:lvl1pPr>
            <a:lvl2pPr marL="914400" lvl="1" indent="-3429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1" name="Google Shape;31;p74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4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4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5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" name="Google Shape;36;p75"/>
          <p:cNvSpPr txBox="1"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000"/>
              <a:buFont typeface="Gill Sans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5"/>
          <p:cNvSpPr txBox="1"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34110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8" name="Google Shape;38;p75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5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5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75"/>
          <p:cNvSpPr/>
          <p:nvPr/>
        </p:nvSpPr>
        <p:spPr>
          <a:xfrm>
            <a:off x="2286000" y="0"/>
            <a:ext cx="76200" cy="68580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dist="38000" dir="10800000" algn="tl" rotWithShape="0">
              <a:srgbClr val="6F6A5F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" name="Google Shape;42;p7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>
            <a:gsLst>
              <a:gs pos="0">
                <a:srgbClr val="D7F6FF">
                  <a:alpha val="94509"/>
                </a:srgbClr>
              </a:gs>
              <a:gs pos="50000">
                <a:srgbClr val="C0E3F0">
                  <a:alpha val="89411"/>
                </a:srgbClr>
              </a:gs>
              <a:gs pos="95000">
                <a:srgbClr val="65C6EA">
                  <a:alpha val="87450"/>
                </a:srgbClr>
              </a:gs>
              <a:gs pos="100000">
                <a:srgbClr val="00BBF1">
                  <a:alpha val="84313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rnd" cmpd="sng">
            <a:solidFill>
              <a:srgbClr val="2F8DA4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75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>
            <a:solidFill>
              <a:srgbClr val="317F92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6"/>
          <p:cNvSpPr txBox="1"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6"/>
          <p:cNvSpPr txBox="1">
            <a:spLocks noGrp="1"/>
          </p:cNvSpPr>
          <p:nvPr>
            <p:ph type="body" idx="1"/>
          </p:nvPr>
        </p:nvSpPr>
        <p:spPr>
          <a:xfrm>
            <a:off x="1435608" y="1524000"/>
            <a:ext cx="365760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⚫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7" name="Google Shape;47;p76"/>
          <p:cNvSpPr txBox="1">
            <a:spLocks noGrp="1"/>
          </p:cNvSpPr>
          <p:nvPr>
            <p:ph type="body" idx="2"/>
          </p:nvPr>
        </p:nvSpPr>
        <p:spPr>
          <a:xfrm>
            <a:off x="5276088" y="1524000"/>
            <a:ext cx="365760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⚫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8" name="Google Shape;48;p76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6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6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7"/>
          <p:cNvSpPr txBox="1"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500"/>
              <a:buFont typeface="Gill Sans"/>
              <a:buNone/>
              <a:defRPr sz="45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7"/>
          <p:cNvSpPr txBox="1"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520"/>
              <a:buNone/>
              <a:defRPr sz="1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4" name="Google Shape;54;p77"/>
          <p:cNvSpPr txBox="1">
            <a:spLocks noGrp="1"/>
          </p:cNvSpPr>
          <p:nvPr>
            <p:ph type="body" idx="2"/>
          </p:nvPr>
        </p:nvSpPr>
        <p:spPr>
          <a:xfrm>
            <a:off x="4663440" y="328278"/>
            <a:ext cx="4023360" cy="640080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520"/>
              <a:buNone/>
              <a:defRPr sz="1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5" name="Google Shape;55;p77"/>
          <p:cNvSpPr txBox="1">
            <a:spLocks noGrp="1"/>
          </p:cNvSpPr>
          <p:nvPr>
            <p:ph type="body" idx="3"/>
          </p:nvPr>
        </p:nvSpPr>
        <p:spPr>
          <a:xfrm>
            <a:off x="457200" y="969336"/>
            <a:ext cx="4023360" cy="4114800"/>
          </a:xfrm>
          <a:prstGeom prst="rect">
            <a:avLst/>
          </a:prstGeom>
          <a:noFill/>
          <a:ln w="107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20"/>
              <a:buChar char="⚫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6" name="Google Shape;56;p77"/>
          <p:cNvSpPr txBox="1">
            <a:spLocks noGrp="1"/>
          </p:cNvSpPr>
          <p:nvPr>
            <p:ph type="body" idx="4"/>
          </p:nvPr>
        </p:nvSpPr>
        <p:spPr>
          <a:xfrm>
            <a:off x="4663440" y="969336"/>
            <a:ext cx="4023360" cy="4114800"/>
          </a:xfrm>
          <a:prstGeom prst="rect">
            <a:avLst/>
          </a:prstGeom>
          <a:noFill/>
          <a:ln w="107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20"/>
              <a:buChar char="⚫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7" name="Google Shape;57;p77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7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7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8"/>
          <p:cNvSpPr txBox="1"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8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8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8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9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p79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9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9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79"/>
          <p:cNvSpPr/>
          <p:nvPr/>
        </p:nvSpPr>
        <p:spPr>
          <a:xfrm>
            <a:off x="1014984" y="-54"/>
            <a:ext cx="73152" cy="68580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dist="38000" dir="10800000" algn="tl" rotWithShape="0">
              <a:srgbClr val="6F6A5F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0"/>
          <p:cNvSpPr txBox="1"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2200"/>
              <a:buFont typeface="Gill Sans"/>
              <a:buNone/>
              <a:defRPr sz="22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0"/>
          <p:cNvSpPr txBox="1">
            <a:spLocks noGrp="1"/>
          </p:cNvSpPr>
          <p:nvPr>
            <p:ph type="body" idx="1"/>
          </p:nvPr>
        </p:nvSpPr>
        <p:spPr>
          <a:xfrm>
            <a:off x="457200" y="1406964"/>
            <a:ext cx="3810000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4" name="Google Shape;74;p80"/>
          <p:cNvSpPr txBox="1">
            <a:spLocks noGrp="1"/>
          </p:cNvSpPr>
          <p:nvPr>
            <p:ph type="body" idx="2"/>
          </p:nvPr>
        </p:nvSpPr>
        <p:spPr>
          <a:xfrm>
            <a:off x="457200" y="2133600"/>
            <a:ext cx="8153400" cy="39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5" name="Google Shape;75;p80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0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0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1"/>
          <p:cNvSpPr txBox="1"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2100"/>
              <a:buFont typeface="Gill Sans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1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1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1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81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500" dist="18500" dir="5400000" algn="tl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274300" rIns="91425" bIns="45700" anchor="t" anchorCtr="0">
            <a:norm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" name="Google Shape;84;p81"/>
          <p:cNvSpPr>
            <a:spLocks noGrp="1"/>
          </p:cNvSpPr>
          <p:nvPr>
            <p:ph type="pic" idx="2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85" name="Google Shape;85;p81"/>
          <p:cNvSpPr/>
          <p:nvPr/>
        </p:nvSpPr>
        <p:spPr>
          <a:xfrm rot="-2131329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4313"/>
            </a:srgbClr>
          </a:solidFill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3300000" sx="96000" sy="96000" algn="tl" rotWithShape="0">
              <a:srgbClr val="EAD8B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81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4313"/>
            </a:srgbClr>
          </a:solidFill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3300000" sx="96000" sy="96000" algn="tl" rotWithShape="0">
              <a:schemeClr val="lt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81"/>
          <p:cNvSpPr txBox="1">
            <a:spLocks noGrp="1"/>
          </p:cNvSpPr>
          <p:nvPr>
            <p:ph type="body" idx="1"/>
          </p:nvPr>
        </p:nvSpPr>
        <p:spPr>
          <a:xfrm>
            <a:off x="838200" y="4800600"/>
            <a:ext cx="441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777777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●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Char char="●"/>
              <a:defRPr sz="9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90000" sy="90000" flip="xy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rgbClr val="FEF9F3">
              <a:alpha val="32549"/>
            </a:srgbClr>
          </a:solidFill>
          <a:ln w="9525" cap="rnd" cmpd="sng">
            <a:solidFill>
              <a:srgbClr val="D1C1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72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0" cap="rnd" cmpd="sng">
            <a:solidFill>
              <a:srgbClr val="FFF5DB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5400000" algn="tl" rotWithShape="0">
              <a:srgbClr val="ADA48C">
                <a:alpha val="8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2;p72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>
            <a:gsLst>
              <a:gs pos="0">
                <a:srgbClr val="FEFBF4">
                  <a:alpha val="69411"/>
                </a:srgbClr>
              </a:gs>
              <a:gs pos="70000">
                <a:srgbClr val="FFFDF8">
                  <a:alpha val="54509"/>
                </a:srgbClr>
              </a:gs>
              <a:gs pos="100000">
                <a:srgbClr val="EDCF8C">
                  <a:alpha val="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rnd" cmpd="sng">
            <a:solidFill>
              <a:srgbClr val="C5B390"/>
            </a:solidFill>
            <a:prstDash val="solid"/>
            <a:round/>
            <a:headEnd type="none" w="sm" len="sm"/>
            <a:tailEnd type="none" w="sm" len="sm"/>
          </a:ln>
          <a:effectLst>
            <a:outerShdw blurRad="12700" dist="15000" dir="4500000" algn="tl" rotWithShape="0">
              <a:srgbClr val="564E4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72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Google Shape;14;p72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  <a:defRPr sz="4300" b="0" i="0" u="none" strike="noStrike" cap="none">
                <a:solidFill>
                  <a:srgbClr val="56221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72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⚫"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◦"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72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7" name="Google Shape;17;p72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8" name="Google Shape;18;p72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72"/>
          <p:cNvSpPr/>
          <p:nvPr/>
        </p:nvSpPr>
        <p:spPr>
          <a:xfrm>
            <a:off x="1014984" y="-54"/>
            <a:ext cx="73152" cy="68580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dist="38000" dir="10800000" algn="tl" rotWithShape="0">
              <a:srgbClr val="6F6A5F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Cognitive Aspects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432560" y="3733800"/>
            <a:ext cx="740664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/>
          <a:p>
            <a:pPr marL="2743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/>
              <a:t>Samia Arshad</a:t>
            </a:r>
            <a:endParaRPr/>
          </a:p>
          <a:p>
            <a:pPr marL="27432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</a:pPr>
            <a:r>
              <a:rPr lang="en-US"/>
              <a:t>Computer Science Department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65" name="Google Shape;165;p9" descr="Graphical user interface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04115" y="1981200"/>
            <a:ext cx="347741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 descr="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9610" y="1981200"/>
            <a:ext cx="4241579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/>
          <p:nvPr/>
        </p:nvSpPr>
        <p:spPr>
          <a:xfrm>
            <a:off x="6172199" y="2057400"/>
            <a:ext cx="1676400" cy="228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Perception </a:t>
            </a:r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251192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82296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/>
              <a:t>Perception refers to how information is acquired from the environment via the five senses and are transformed into experiences of objects, events, sounds, and tastes (Roth, 1986).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r>
              <a:rPr lang="en-US" sz="2400"/>
              <a:t>Additional sense of </a:t>
            </a:r>
            <a:r>
              <a:rPr lang="en-US" sz="2400" b="1"/>
              <a:t>kinaesthesia</a:t>
            </a:r>
            <a:r>
              <a:rPr lang="en-US" sz="2400"/>
              <a:t>,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r>
              <a:rPr lang="en-US" sz="2400"/>
              <a:t>relates to the awareness of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r>
              <a:rPr lang="en-US" sz="2400"/>
              <a:t>the position and movement of the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r>
              <a:rPr lang="en-US" sz="2400"/>
              <a:t>parts of the body through internal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r>
              <a:rPr lang="en-US" sz="2400"/>
              <a:t>sensory organs.</a:t>
            </a:r>
            <a:endParaRPr sz="2400" b="1"/>
          </a:p>
        </p:txBody>
      </p:sp>
      <p:pic>
        <p:nvPicPr>
          <p:cNvPr id="174" name="Google Shape;174;p12" descr="Cognition and Perception in HCI. My key takeaways from the IDF's lessons… |  by Avi Mair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3382962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Design Implication: Perception </a:t>
            </a:r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0"/>
              <a:buChar char="⚫"/>
            </a:pPr>
            <a:r>
              <a:rPr lang="en-US" sz="2200"/>
              <a:t>Representations of information need to be designed to be perceptible and recognizable across different media. </a:t>
            </a:r>
            <a:endParaRPr/>
          </a:p>
          <a:p>
            <a:pPr marL="365760" lvl="0" indent="-17170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None/>
            </a:pPr>
            <a:endParaRPr sz="22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Char char="⚫"/>
            </a:pPr>
            <a:r>
              <a:rPr lang="en-US" sz="2200"/>
              <a:t>Design icons and other graphical representations.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None/>
            </a:pPr>
            <a:endParaRPr sz="22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Char char="⚫"/>
            </a:pPr>
            <a:r>
              <a:rPr lang="en-US" sz="2200"/>
              <a:t>Obvious separators and white space</a:t>
            </a:r>
            <a:endParaRPr/>
          </a:p>
          <a:p>
            <a:pPr marL="365760" lvl="0" indent="-17170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None/>
            </a:pPr>
            <a:endParaRPr sz="22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Char char="⚫"/>
            </a:pPr>
            <a:r>
              <a:rPr lang="en-US" sz="2200"/>
              <a:t>Design audio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None/>
            </a:pPr>
            <a:endParaRPr sz="22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Char char="⚫"/>
            </a:pPr>
            <a:r>
              <a:rPr lang="en-US" sz="2200"/>
              <a:t>Research proper color contrast</a:t>
            </a:r>
            <a:endParaRPr/>
          </a:p>
          <a:p>
            <a:pPr marL="365760" lvl="0" indent="-17170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None/>
            </a:pPr>
            <a:endParaRPr sz="22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Char char="⚫"/>
            </a:pPr>
            <a:r>
              <a:rPr lang="en-US" sz="2200"/>
              <a:t>Haptic feedback should be used judiciously. 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Examples</a:t>
            </a:r>
            <a:endParaRPr/>
          </a:p>
        </p:txBody>
      </p:sp>
      <p:pic>
        <p:nvPicPr>
          <p:cNvPr id="186" name="Google Shape;18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93962" y="1571625"/>
            <a:ext cx="53816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92" name="Google Shape;192;p17" descr="Graphical user inte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151" t="11111" r="16709" b="11110"/>
          <a:stretch/>
        </p:blipFill>
        <p:spPr>
          <a:xfrm>
            <a:off x="2133600" y="1981200"/>
            <a:ext cx="6019800" cy="471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205" name="Google Shape;205;p20" descr="A picture containing text, black, microwave, silv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936" b="3679"/>
          <a:stretch/>
        </p:blipFill>
        <p:spPr>
          <a:xfrm>
            <a:off x="1219200" y="2209800"/>
            <a:ext cx="293493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 descr="A picture containing text, electronics, bla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8088" y="2209800"/>
            <a:ext cx="41656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2117559" y="5638800"/>
            <a:ext cx="9829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Samsung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6534961" y="5530334"/>
            <a:ext cx="7040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Haier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Memory</a:t>
            </a: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03592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Memory involves recalling various kinds of knowledge that allow people to act appropriately.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Initially, encoding takes place, determining  which information is paid attention to in the environment and how it is interpreted.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2400">
              <a:solidFill>
                <a:srgbClr val="425519"/>
              </a:solidFill>
            </a:endParaRPr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425519"/>
                </a:solidFill>
              </a:rPr>
              <a:t>Recognition is better than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425519"/>
                </a:solidFill>
              </a:rPr>
              <a:t>Recall.(e.g.pictures recog)</a:t>
            </a:r>
            <a:endParaRPr sz="2400">
              <a:solidFill>
                <a:srgbClr val="425519"/>
              </a:solidFill>
            </a:endParaRPr>
          </a:p>
        </p:txBody>
      </p:sp>
      <p:pic>
        <p:nvPicPr>
          <p:cNvPr id="215" name="Google Shape;215;p21" descr="The Role of Memory in HCI. My key takeaways from the IDF's lessons… | by  Avi Mair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984" y="4049712"/>
            <a:ext cx="3812102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9906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Memory</a:t>
            </a:r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 i="0">
                <a:latin typeface="arial"/>
                <a:ea typeface="arial"/>
                <a:cs typeface="arial"/>
                <a:sym typeface="arial"/>
              </a:rPr>
              <a:t>Short-term memory </a:t>
            </a:r>
            <a:r>
              <a:rPr lang="en-US" sz="2400" i="0">
                <a:latin typeface="arial"/>
                <a:ea typeface="arial"/>
                <a:cs typeface="arial"/>
                <a:sym typeface="arial"/>
              </a:rPr>
              <a:t>is the capacity to store a small amount of information in mind and keep it available for a short time.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n-US" sz="2400" b="1" i="0">
                <a:latin typeface="arial"/>
                <a:ea typeface="arial"/>
                <a:cs typeface="arial"/>
                <a:sym typeface="arial"/>
              </a:rPr>
              <a:t>Long-term memory </a:t>
            </a:r>
            <a:r>
              <a:rPr lang="en-US" sz="2400" i="0">
                <a:latin typeface="arial"/>
                <a:ea typeface="arial"/>
                <a:cs typeface="arial"/>
                <a:sym typeface="arial"/>
              </a:rPr>
              <a:t>refers to unlimited storage information to be maintained for long periods, even for life.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2400"/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6310" y="4181475"/>
            <a:ext cx="64166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ct val="100000"/>
              <a:buFont typeface="Gill Sans"/>
              <a:buNone/>
            </a:pPr>
            <a:r>
              <a:rPr lang="en-US"/>
              <a:t>Personal Information Management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PIM </a:t>
            </a:r>
            <a:r>
              <a:rPr lang="en-US" sz="2400" b="0" i="0">
                <a:latin typeface="arial"/>
                <a:ea typeface="arial"/>
                <a:cs typeface="arial"/>
                <a:sym typeface="arial"/>
              </a:rPr>
              <a:t>concerns how people organize and maintain personal information collections, and methods that can help people in doing so.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2400" b="0" i="0">
              <a:latin typeface="arial"/>
              <a:ea typeface="arial"/>
              <a:cs typeface="arial"/>
              <a:sym typeface="arial"/>
            </a:endParaRPr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2400" b="0" i="0">
              <a:latin typeface="arial"/>
              <a:ea typeface="arial"/>
              <a:cs typeface="arial"/>
              <a:sym typeface="arial"/>
            </a:endParaRPr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Steve Whittaker, 2016 Model of PIM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Gill Sans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How to decide what personal information to keep?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Gill Sans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How to organize that information when sorting it?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Gill Sans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Which strategies to use to retrieve it later</a:t>
            </a:r>
            <a:endParaRPr sz="1800"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75" y="4352925"/>
            <a:ext cx="252412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Memory Load and Password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Remembering small chunks of information that do not require frequent recall.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7623" y="2819400"/>
            <a:ext cx="5734050" cy="308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What is Cognition?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/>
              <a:t>The mental action or process of acquiring knowledge and understanding through thought, experience, and the senses.</a:t>
            </a:r>
            <a:endParaRPr sz="3000"/>
          </a:p>
        </p:txBody>
      </p:sp>
      <p:pic>
        <p:nvPicPr>
          <p:cNvPr id="112" name="Google Shape;112;p2" descr="What Is Cognition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6584" y="3200400"/>
            <a:ext cx="5321808" cy="3547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Memory Activity </a:t>
            </a:r>
            <a:endParaRPr/>
          </a:p>
        </p:txBody>
      </p:sp>
      <p:pic>
        <p:nvPicPr>
          <p:cNvPr id="248" name="Google Shape;248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209800"/>
            <a:ext cx="6572250" cy="36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Solution</a:t>
            </a:r>
            <a:endParaRPr/>
          </a:p>
        </p:txBody>
      </p:sp>
      <p:pic>
        <p:nvPicPr>
          <p:cNvPr id="260" name="Google Shape;260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981200"/>
            <a:ext cx="6267450" cy="3474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ct val="100000"/>
              <a:buFont typeface="Gill Sans"/>
              <a:buNone/>
            </a:pPr>
            <a:r>
              <a:rPr lang="en-US"/>
              <a:t>Short-Term Memory and Recognition</a:t>
            </a:r>
            <a:endParaRPr/>
          </a:p>
        </p:txBody>
      </p:sp>
      <p:pic>
        <p:nvPicPr>
          <p:cNvPr id="266" name="Google Shape;266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286000"/>
            <a:ext cx="6724650" cy="349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Solution</a:t>
            </a:r>
            <a:endParaRPr/>
          </a:p>
        </p:txBody>
      </p:sp>
      <p:pic>
        <p:nvPicPr>
          <p:cNvPr id="272" name="Google Shape;272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2286000"/>
            <a:ext cx="6508750" cy="324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Short-Term Memory Takeaways</a:t>
            </a:r>
            <a:endParaRPr/>
          </a:p>
        </p:txBody>
      </p:sp>
      <p:pic>
        <p:nvPicPr>
          <p:cNvPr id="278" name="Google Shape;278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34014" y="2831182"/>
            <a:ext cx="4050289" cy="7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6600" y="4038600"/>
            <a:ext cx="3695989" cy="73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Short-Term Memory Takeaways</a:t>
            </a:r>
            <a:endParaRPr/>
          </a:p>
        </p:txBody>
      </p:sp>
      <p:pic>
        <p:nvPicPr>
          <p:cNvPr id="285" name="Google Shape;285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2590800"/>
            <a:ext cx="3429000" cy="243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5" descr="Caerus - /SLASH/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2789" y="2843212"/>
            <a:ext cx="3010899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Learning 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It involves the accumulation of skills and knowledge that would be impossible to achieve without memory.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Gill Sans"/>
              <a:buAutoNum type="arabicPeriod"/>
            </a:pPr>
            <a:r>
              <a:rPr lang="en-US" sz="2800"/>
              <a:t>Incidental Learning</a:t>
            </a:r>
            <a:endParaRPr/>
          </a:p>
          <a:p>
            <a:pPr marL="356616" lvl="1" indent="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occurs without any intention to learn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Gill Sans"/>
              <a:buAutoNum type="arabicPeriod"/>
            </a:pPr>
            <a:r>
              <a:rPr lang="en-US" sz="2800"/>
              <a:t>Intentional Learning</a:t>
            </a:r>
            <a:endParaRPr/>
          </a:p>
          <a:p>
            <a:pPr marL="356616" lvl="1" indent="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is goal-directed with the goal of being able to remember it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Design Implication : Learning </a:t>
            </a:r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Design interfaces that encourage exploration.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Design interfaces that constrain and guide users to select appropriate actions when initially learning.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Reading, Speaking and Listening</a:t>
            </a:r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Reading, speaking, and listening are three forms of language processing that have some similar and some different properties.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Written language is permanent while listening is transient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Written language tends to be grammatical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Reading can be quicker than speaking or listening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Listening requires less cognitive effort than reading or speaking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</a:pPr>
            <a:endParaRPr sz="2600"/>
          </a:p>
        </p:txBody>
      </p:sp>
      <p:pic>
        <p:nvPicPr>
          <p:cNvPr id="317" name="Google Shape;317;p39" descr="The Four Essential Language Skills LSR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5410200"/>
            <a:ext cx="4797552" cy="138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Design Implications : R,S &amp; L</a:t>
            </a:r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1286858" y="1417650"/>
            <a:ext cx="749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Keep the length of speech-based menus and instructions to a minimum. </a:t>
            </a:r>
            <a:endParaRPr/>
          </a:p>
          <a:p>
            <a:pPr marL="365760" lvl="0" indent="-16154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Accentuate the intonation of artificially generated speech voices, as they are harder to understand than human voices.</a:t>
            </a:r>
            <a:endParaRPr/>
          </a:p>
          <a:p>
            <a:pPr marL="365760" lvl="0" indent="-16154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Provide opportunities for making text large on a screen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Experimental Cognition </a:t>
            </a:r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/>
              <a:t>Experimental Cognition is a state of mind where people perceive, act, and react to events around them intuitively and effortlessly. It requires reaching a certain level of expertise and engagement.</a:t>
            </a:r>
            <a:endParaRPr/>
          </a:p>
          <a:p>
            <a:pPr marL="603504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Examples include driving a car, reading a book, having a conversation, and watching a video. </a:t>
            </a:r>
            <a:endParaRPr/>
          </a:p>
          <a:p>
            <a:pPr marL="603504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pic>
        <p:nvPicPr>
          <p:cNvPr id="119" name="Google Shape;119;p3" descr="1,998 Teenager Driving Illustrations &amp; Clip Art - i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3713797"/>
            <a:ext cx="360045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ct val="100000"/>
              <a:buFont typeface="Gill Sans"/>
              <a:buNone/>
            </a:pPr>
            <a:r>
              <a:rPr lang="en-US"/>
              <a:t>Problem Solving, Planning, Reasoning and Decision Making</a:t>
            </a:r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Problem-solving, planning, reasoning, and decision-making are processes involving reflective cognition. 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They include thinking about what to do, what the available options are, and what the consequences might be of carrying out a given action.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This is assumed to involve exhaustively processing the information and making trade-offs between features. 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This suggests that an effective design strategy is to make key information about a product highly salient.</a:t>
            </a:r>
            <a:endParaRPr sz="2400"/>
          </a:p>
        </p:txBody>
      </p:sp>
      <p:pic>
        <p:nvPicPr>
          <p:cNvPr id="330" name="Google Shape;330;p41" descr="227,080 Problem solving Images, Stock Photos &amp; Vectors | Shutterstock"/>
          <p:cNvPicPr preferRelativeResize="0"/>
          <p:nvPr/>
        </p:nvPicPr>
        <p:blipFill rotWithShape="1">
          <a:blip r:embed="rId3">
            <a:alphaModFix/>
          </a:blip>
          <a:srcRect b="15714"/>
          <a:stretch/>
        </p:blipFill>
        <p:spPr>
          <a:xfrm>
            <a:off x="3505200" y="5105400"/>
            <a:ext cx="2954465" cy="156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ct val="100000"/>
              <a:buFont typeface="Gill Sans"/>
              <a:buNone/>
            </a:pPr>
            <a:r>
              <a:rPr lang="en-US"/>
              <a:t>Design Implications : PS, P, R &amp; DM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Provide information and help pages</a:t>
            </a:r>
            <a:endParaRPr/>
          </a:p>
          <a:p>
            <a:pPr marL="365760" lvl="0" indent="-16154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Use simple and memorable functions to support rapid decision-making and planning. </a:t>
            </a:r>
            <a:endParaRPr/>
          </a:p>
          <a:p>
            <a:pPr marL="365760" lvl="0" indent="-16154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Char char="⚫"/>
            </a:pPr>
            <a:r>
              <a:rPr lang="en-US" sz="2400"/>
              <a:t>Enable users to set or save their own criteria or preferences.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Cognitive Frameworks</a:t>
            </a:r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96646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Font typeface="Gill Sans"/>
              <a:buAutoNum type="arabicPeriod"/>
            </a:pPr>
            <a:r>
              <a:rPr lang="en-US"/>
              <a:t>Mental model 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Font typeface="Gill Sans"/>
              <a:buAutoNum type="arabicPeriod"/>
            </a:pPr>
            <a:r>
              <a:rPr lang="en-US"/>
              <a:t>Gulf of Evaluation and Execution 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Font typeface="Gill Sans"/>
              <a:buAutoNum type="arabicPeriod"/>
            </a:pPr>
            <a:r>
              <a:rPr lang="en-US"/>
              <a:t>Information Processing 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Font typeface="Gill Sans"/>
              <a:buAutoNum type="arabicPeriod"/>
            </a:pPr>
            <a:r>
              <a:rPr lang="en-US"/>
              <a:t>Distributed Cognition 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Font typeface="Gill Sans"/>
              <a:buAutoNum type="arabicPeriod"/>
            </a:pPr>
            <a:r>
              <a:rPr lang="en-US"/>
              <a:t>External Cognition 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Font typeface="Gill Sans"/>
              <a:buAutoNum type="arabicPeriod"/>
            </a:pPr>
            <a:r>
              <a:rPr lang="en-US"/>
              <a:t>Embodied Interactions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Mental Model</a:t>
            </a:r>
            <a:endParaRPr/>
          </a:p>
        </p:txBody>
      </p:sp>
      <p:sp>
        <p:nvSpPr>
          <p:cNvPr id="354" name="Google Shape;354;p47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Metal Model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</a:pPr>
            <a:r>
              <a:rPr lang="en-US"/>
              <a:t>An internal,  simulatable understanding of external reality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</a:pPr>
            <a:r>
              <a:rPr lang="en-US"/>
              <a:t>Simulated model helps you to make predictions and understands the real world around you 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</a:pPr>
            <a:r>
              <a:rPr lang="en-US"/>
              <a:t>For example, when you bounce a ball</a:t>
            </a:r>
            <a:endParaRPr/>
          </a:p>
          <a:p>
            <a:pPr marL="402336" lvl="1" indent="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Mental Model</a:t>
            </a:r>
            <a:endParaRPr/>
          </a:p>
        </p:txBody>
      </p:sp>
      <p:sp>
        <p:nvSpPr>
          <p:cNvPr id="360" name="Google Shape;360;p48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Make sure that user’s mental model matches the way our system work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Two ways to do this by designing systems 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</a:pPr>
            <a:r>
              <a:rPr lang="en-US"/>
              <a:t>That act the way user expect them to act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</a:pPr>
            <a:r>
              <a:rPr lang="en-US"/>
              <a:t>That teach the user how they will act.</a:t>
            </a:r>
            <a:endParaRPr/>
          </a:p>
          <a:p>
            <a:pPr marL="640080" lvl="1" indent="-599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65760" lvl="0" indent="-12090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Mental Model and Education</a:t>
            </a:r>
            <a:endParaRPr/>
          </a:p>
        </p:txBody>
      </p:sp>
      <p:sp>
        <p:nvSpPr>
          <p:cNvPr id="366" name="Google Shape;366;p49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Teaching analogy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Design interface that teach user while they are using it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Good representation show the user exactly how the system actually works.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Mental Model</a:t>
            </a:r>
            <a:endParaRPr/>
          </a:p>
        </p:txBody>
      </p:sp>
      <p:sp>
        <p:nvSpPr>
          <p:cNvPr id="372" name="Google Shape;372;p50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65760" lvl="0" indent="-1330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Affordance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What the user can see that a object does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Mapping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Relation between control and their effects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Constraints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The state of being checked, restricted or compelled to avoid or perform some action. 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Causality 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The thing that happen right after an action is assumed by people to be caused by that action.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Affordance</a:t>
            </a: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4203192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Perceived affordance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</a:pPr>
            <a:r>
              <a:rPr lang="en-US"/>
              <a:t>Types of action user perceives to be possible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Real affordance</a:t>
            </a:r>
            <a:endParaRPr/>
          </a:p>
          <a:p>
            <a:pPr marL="64008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</a:pPr>
            <a:r>
              <a:rPr lang="en-US"/>
              <a:t>Actual actionable properties of object</a:t>
            </a:r>
            <a:endParaRPr/>
          </a:p>
        </p:txBody>
      </p:sp>
      <p:pic>
        <p:nvPicPr>
          <p:cNvPr id="379" name="Google Shape;37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1457739"/>
            <a:ext cx="3198686" cy="210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3859" y="5157984"/>
            <a:ext cx="4547414" cy="131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Mapping</a:t>
            </a:r>
            <a:endParaRPr/>
          </a:p>
        </p:txBody>
      </p:sp>
      <p:pic>
        <p:nvPicPr>
          <p:cNvPr id="386" name="Google Shape;386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2252662"/>
            <a:ext cx="31432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Constraints </a:t>
            </a:r>
            <a:endParaRPr/>
          </a:p>
        </p:txBody>
      </p:sp>
      <p:pic>
        <p:nvPicPr>
          <p:cNvPr id="392" name="Google Shape;392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35608" y="2362200"/>
            <a:ext cx="724319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Reflective Cognition </a:t>
            </a:r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/>
              <a:t>Reflective Cognition involves mental effort, attention, judgment, and decision-making, which can lead to new ideas and creativity.</a:t>
            </a:r>
            <a:endParaRPr/>
          </a:p>
          <a:p>
            <a:pPr marL="603504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Examples include designing, learning, and writing a report.</a:t>
            </a:r>
            <a:endParaRPr/>
          </a:p>
          <a:p>
            <a:pPr marL="603504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603504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603504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889253" lvl="2" indent="-28574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Fast Thinking</a:t>
            </a:r>
            <a:endParaRPr/>
          </a:p>
          <a:p>
            <a:pPr marL="603504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2*2 = ?</a:t>
            </a:r>
            <a:endParaRPr/>
          </a:p>
          <a:p>
            <a:pPr marL="889253" lvl="2" indent="-28574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Slow Thinking</a:t>
            </a:r>
            <a:endParaRPr/>
          </a:p>
          <a:p>
            <a:pPr marL="603504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29*35 = ?</a:t>
            </a:r>
            <a:endParaRPr sz="1800"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8798"/>
          <a:stretch/>
        </p:blipFill>
        <p:spPr>
          <a:xfrm>
            <a:off x="5715000" y="3627120"/>
            <a:ext cx="2715768" cy="267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Constraints </a:t>
            </a:r>
            <a:endParaRPr/>
          </a:p>
        </p:txBody>
      </p:sp>
      <p:pic>
        <p:nvPicPr>
          <p:cNvPr id="398" name="Google Shape;398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50662" y="1676400"/>
            <a:ext cx="3667972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Gulf of Execution and Evaluation </a:t>
            </a:r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/>
              <a:t>The gulf of execution and the gulf of evaluation describe the gaps that exist between the user and the interface </a:t>
            </a:r>
            <a:r>
              <a:rPr lang="en-US" sz="2000"/>
              <a:t>(Norman, 1986; Hutchins et al., 1986)</a:t>
            </a:r>
            <a:endParaRPr sz="2800"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r>
              <a:rPr lang="en-US" sz="2800"/>
              <a:t>The gulfs are intended to show how to design the interface to enable the user to cope with them. </a:t>
            </a:r>
            <a:endParaRPr sz="2800"/>
          </a:p>
        </p:txBody>
      </p:sp>
      <p:pic>
        <p:nvPicPr>
          <p:cNvPr id="405" name="Google Shape;40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1207" y="3828097"/>
            <a:ext cx="53816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Gulf of Execution </a:t>
            </a:r>
            <a:endParaRPr/>
          </a:p>
        </p:txBody>
      </p:sp>
      <p:pic>
        <p:nvPicPr>
          <p:cNvPr id="411" name="Google Shape;411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507"/>
          <a:stretch/>
        </p:blipFill>
        <p:spPr>
          <a:xfrm>
            <a:off x="3048000" y="2014370"/>
            <a:ext cx="5886450" cy="366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7" descr="Image result for Us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4648" y="2971800"/>
            <a:ext cx="2007234" cy="2007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Tip to bridge GoExe</a:t>
            </a:r>
            <a:endParaRPr/>
          </a:p>
        </p:txBody>
      </p:sp>
      <p:pic>
        <p:nvPicPr>
          <p:cNvPr id="418" name="Google Shape;418;p5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90530" y="1447800"/>
            <a:ext cx="498849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Gulf of Evaluation</a:t>
            </a:r>
            <a:endParaRPr/>
          </a:p>
        </p:txBody>
      </p:sp>
      <p:sp>
        <p:nvSpPr>
          <p:cNvPr id="424" name="Google Shape;424;p59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1209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425" name="Google Shape;42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2209800"/>
            <a:ext cx="63436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9" descr="Image result for Us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2793366"/>
            <a:ext cx="2007234" cy="2007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Components</a:t>
            </a:r>
            <a:endParaRPr/>
          </a:p>
        </p:txBody>
      </p:sp>
      <p:sp>
        <p:nvSpPr>
          <p:cNvPr id="432" name="Google Shape;432;p60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1209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433" name="Google Shape;43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7638" y="2057400"/>
            <a:ext cx="649605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 descr="Image result for Us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400" y="2743200"/>
            <a:ext cx="2007234" cy="2007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Tips to Bridge GoEva</a:t>
            </a:r>
            <a:endParaRPr/>
          </a:p>
        </p:txBody>
      </p:sp>
      <p:pic>
        <p:nvPicPr>
          <p:cNvPr id="440" name="Google Shape;440;p6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45729" y="1447800"/>
            <a:ext cx="5078091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Information Processing </a:t>
            </a:r>
            <a:endParaRPr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/>
              <a:t>The information processing model provides a basis from which to make predictions about human performance.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r>
              <a:rPr lang="en-US" sz="2800"/>
              <a:t>Hypotheses can be made about how long someone will take to perceive and respond to a stimulus (also known as reaction time). </a:t>
            </a:r>
            <a:endParaRPr sz="2800"/>
          </a:p>
        </p:txBody>
      </p:sp>
      <p:pic>
        <p:nvPicPr>
          <p:cNvPr id="447" name="Google Shape;447;p64" descr="Cognitive Frameworks for HC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4495800"/>
            <a:ext cx="6460620" cy="220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Distributed Cognition</a:t>
            </a:r>
            <a:endParaRPr/>
          </a:p>
        </p:txBody>
      </p:sp>
      <p:pic>
        <p:nvPicPr>
          <p:cNvPr id="453" name="Google Shape;453;p6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1676400"/>
            <a:ext cx="59150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5"/>
          <p:cNvSpPr txBox="1"/>
          <p:nvPr/>
        </p:nvSpPr>
        <p:spPr>
          <a:xfrm>
            <a:off x="1219200" y="4648200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 :  Add two big numbers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65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2600" y="4683125"/>
            <a:ext cx="3581400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461" name="Google Shape;461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920" t="17210" r="-2920" b="-17210"/>
          <a:stretch/>
        </p:blipFill>
        <p:spPr>
          <a:xfrm>
            <a:off x="2356053" y="1787842"/>
            <a:ext cx="5657189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714f379a6_0_0"/>
          <p:cNvSpPr txBox="1">
            <a:spLocks noGrp="1"/>
          </p:cNvSpPr>
          <p:nvPr>
            <p:ph type="body" idx="1"/>
          </p:nvPr>
        </p:nvSpPr>
        <p:spPr>
          <a:xfrm>
            <a:off x="1435600" y="874125"/>
            <a:ext cx="7498200" cy="53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r>
              <a:rPr lang="en-US"/>
              <a:t>Cognition has also been described in terms of specific kinds of processes.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Attention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Perception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Memory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Reading, speaking, and listening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Problem-solving, planning, reasoning, and decision-making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External Cognition </a:t>
            </a:r>
            <a:endParaRPr/>
          </a:p>
        </p:txBody>
      </p:sp>
      <p:sp>
        <p:nvSpPr>
          <p:cNvPr id="467" name="Google Shape;467;p69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/>
              <a:t>External cognition is concerned with explaining the cognitive processes involved when we interact with different external representations such as graphical images, multimedia, and virtual reality.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endParaRPr sz="2800"/>
          </a:p>
          <a:p>
            <a:pPr marL="425196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Gill Sans"/>
              <a:buAutoNum type="arabicPeriod"/>
            </a:pPr>
            <a:r>
              <a:rPr lang="en-US" sz="2800"/>
              <a:t>Externalizing to reduce memory load</a:t>
            </a:r>
            <a:endParaRPr/>
          </a:p>
          <a:p>
            <a:pPr marL="425196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Gill Sans"/>
              <a:buAutoNum type="arabicPeriod"/>
            </a:pPr>
            <a:r>
              <a:rPr lang="en-US" sz="2800"/>
              <a:t>Computational offloading </a:t>
            </a:r>
            <a:endParaRPr/>
          </a:p>
          <a:p>
            <a:pPr marL="425196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Gill Sans"/>
              <a:buAutoNum type="arabicPeriod"/>
            </a:pPr>
            <a:r>
              <a:rPr lang="en-US" sz="2800"/>
              <a:t>Annotating and cognitive tracing</a:t>
            </a:r>
            <a:endParaRPr sz="4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Conclusion 	</a:t>
            </a:r>
            <a:endParaRPr/>
          </a:p>
        </p:txBody>
      </p:sp>
      <p:sp>
        <p:nvSpPr>
          <p:cNvPr id="473" name="Google Shape;473;p71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Cognition 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Components of Cognition 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Frameworks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Attention </a:t>
            </a:r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174992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Attention is central to everyday life.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It involves selecting things on which to concentrate, at a point in time, from the range of possibilities available, allowing us to focus on information that is,relevant to what we are doing.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r>
              <a:rPr lang="en-US" sz="2800"/>
              <a:t>The extent to which this process is easy or difficult depends on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Gill Sans"/>
              <a:buAutoNum type="arabicPeriod"/>
            </a:pPr>
            <a:r>
              <a:rPr lang="en-US" sz="2800"/>
              <a:t>whether someone has clear goals and </a:t>
            </a:r>
            <a:endParaRPr/>
          </a:p>
          <a:p>
            <a:pPr marL="596646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Font typeface="Gill Sans"/>
              <a:buAutoNum type="arabicPeriod"/>
            </a:pPr>
            <a:r>
              <a:rPr lang="en-US" sz="2800"/>
              <a:t>whether the information they need is salient in the environment.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Attention </a:t>
            </a:r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Clear Goals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Information Presentation 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Multitasking and Attention</a:t>
            </a:r>
            <a:endParaRPr/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3668363"/>
            <a:ext cx="3414713" cy="26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9505" y="3699305"/>
            <a:ext cx="3414713" cy="25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Design Implication:  Attention </a:t>
            </a:r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⚫"/>
            </a:pPr>
            <a:r>
              <a:rPr lang="en-US" dirty="0"/>
              <a:t>Consider context</a:t>
            </a:r>
            <a:endParaRPr dirty="0"/>
          </a:p>
          <a:p>
            <a:pPr marL="365760" lvl="0" indent="-1696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 dirty="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 dirty="0"/>
              <a:t>Make information salient when it requires attention at a given stage of a task.</a:t>
            </a:r>
            <a:endParaRPr dirty="0"/>
          </a:p>
          <a:p>
            <a:pPr marL="365760" lvl="0" indent="-1696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 dirty="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 dirty="0"/>
              <a:t>Use techniques to achieve this when designing visual </a:t>
            </a:r>
            <a:r>
              <a:rPr lang="en-US" dirty="0" err="1"/>
              <a:t>interfaces.e.g</a:t>
            </a:r>
            <a:r>
              <a:rPr lang="en-US" dirty="0"/>
              <a:t>. </a:t>
            </a:r>
            <a:r>
              <a:rPr lang="en-US" dirty="0" err="1"/>
              <a:t>animations,coloring</a:t>
            </a:r>
            <a:endParaRPr dirty="0"/>
          </a:p>
          <a:p>
            <a:pPr marL="365760" lvl="0" indent="-1696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 dirty="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 dirty="0"/>
              <a:t>Avoid cluttering visual interfaces with too much information. This applies especially to the use of color and graphics.</a:t>
            </a:r>
            <a:endParaRPr dirty="0"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 dirty="0"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 dirty="0"/>
              <a:t>Consider designing different ways of supporting effective switching and returning to a particular interface.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58" name="Google Shape;158;p8" descr="Graphical user interface, webs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34973" y="1752600"/>
            <a:ext cx="7499350" cy="421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/>
          <p:nvPr/>
        </p:nvSpPr>
        <p:spPr>
          <a:xfrm>
            <a:off x="6858000" y="4191000"/>
            <a:ext cx="990600" cy="5334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1272</Words>
  <Application>Microsoft Office PowerPoint</Application>
  <PresentationFormat>On-screen Show (4:3)</PresentationFormat>
  <Paragraphs>197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Noto Sans Symbols</vt:lpstr>
      <vt:lpstr>Arial</vt:lpstr>
      <vt:lpstr>Gill Sans</vt:lpstr>
      <vt:lpstr>Arial</vt:lpstr>
      <vt:lpstr>Calibri</vt:lpstr>
      <vt:lpstr>Solstice</vt:lpstr>
      <vt:lpstr>Cognitive Aspects</vt:lpstr>
      <vt:lpstr>What is Cognition?</vt:lpstr>
      <vt:lpstr>Experimental Cognition </vt:lpstr>
      <vt:lpstr>Reflective Cognition </vt:lpstr>
      <vt:lpstr>PowerPoint Presentation</vt:lpstr>
      <vt:lpstr>Attention </vt:lpstr>
      <vt:lpstr>Attention </vt:lpstr>
      <vt:lpstr>Design Implication:  Attention </vt:lpstr>
      <vt:lpstr>Example</vt:lpstr>
      <vt:lpstr>Example</vt:lpstr>
      <vt:lpstr>Perception </vt:lpstr>
      <vt:lpstr>Design Implication: Perception </vt:lpstr>
      <vt:lpstr>Examples</vt:lpstr>
      <vt:lpstr>Example</vt:lpstr>
      <vt:lpstr>Example</vt:lpstr>
      <vt:lpstr>Memory</vt:lpstr>
      <vt:lpstr>Memory</vt:lpstr>
      <vt:lpstr>Personal Information Management</vt:lpstr>
      <vt:lpstr>Memory Load and Password</vt:lpstr>
      <vt:lpstr>Memory Activity </vt:lpstr>
      <vt:lpstr>Solution</vt:lpstr>
      <vt:lpstr>Short-Term Memory and Recognition</vt:lpstr>
      <vt:lpstr>Solution</vt:lpstr>
      <vt:lpstr>Short-Term Memory Takeaways</vt:lpstr>
      <vt:lpstr>Short-Term Memory Takeaways</vt:lpstr>
      <vt:lpstr>Learning </vt:lpstr>
      <vt:lpstr>Design Implication : Learning </vt:lpstr>
      <vt:lpstr>Reading, Speaking and Listening</vt:lpstr>
      <vt:lpstr>Design Implications : R,S &amp; L</vt:lpstr>
      <vt:lpstr>Problem Solving, Planning, Reasoning and Decision Making</vt:lpstr>
      <vt:lpstr>Design Implications : PS, P, R &amp; DM</vt:lpstr>
      <vt:lpstr>Cognitive Frameworks</vt:lpstr>
      <vt:lpstr>Mental Model</vt:lpstr>
      <vt:lpstr>Mental Model</vt:lpstr>
      <vt:lpstr>Mental Model and Education</vt:lpstr>
      <vt:lpstr>Mental Model</vt:lpstr>
      <vt:lpstr>Affordance</vt:lpstr>
      <vt:lpstr>Mapping</vt:lpstr>
      <vt:lpstr>Constraints </vt:lpstr>
      <vt:lpstr>Constraints </vt:lpstr>
      <vt:lpstr>Gulf of Execution and Evaluation </vt:lpstr>
      <vt:lpstr>Gulf of Execution </vt:lpstr>
      <vt:lpstr>Tip to bridge GoExe</vt:lpstr>
      <vt:lpstr>Gulf of Evaluation</vt:lpstr>
      <vt:lpstr>Components</vt:lpstr>
      <vt:lpstr>Tips to Bridge GoEva</vt:lpstr>
      <vt:lpstr>Information Processing </vt:lpstr>
      <vt:lpstr>Distributed Cognition</vt:lpstr>
      <vt:lpstr>Example</vt:lpstr>
      <vt:lpstr>External Cognition </vt:lpstr>
      <vt:lpstr>Conclusion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Aspects</dc:title>
  <dc:creator>adnan</dc:creator>
  <cp:lastModifiedBy>samia arshad</cp:lastModifiedBy>
  <cp:revision>2</cp:revision>
  <dcterms:created xsi:type="dcterms:W3CDTF">2018-08-15T12:40:21Z</dcterms:created>
  <dcterms:modified xsi:type="dcterms:W3CDTF">2024-02-28T05:33:38Z</dcterms:modified>
</cp:coreProperties>
</file>